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99700" cx="18300700"/>
  <p:notesSz cx="18300700" cy="10299700"/>
  <p:embeddedFontLst>
    <p:embeddedFont>
      <p:font typeface="Tahoma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6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6" roundtripDataSignature="AMtx7ming+pcBn3kDwc9+/Gjnz/ofwGP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6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bold.fntdata"/><Relationship Id="rId14" Type="http://schemas.openxmlformats.org/officeDocument/2006/relationships/font" Target="fonts/Tahoma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50725" y="772475"/>
            <a:ext cx="12201075" cy="3862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30050" y="4892350"/>
            <a:ext cx="14640550" cy="4634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1830050" y="4892350"/>
            <a:ext cx="14640550" cy="4634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3050725" y="772475"/>
            <a:ext cx="12201075" cy="3862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1830050" y="4892350"/>
            <a:ext cx="14640550" cy="4634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3050725" y="772475"/>
            <a:ext cx="12201075" cy="3862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1830050" y="4892350"/>
            <a:ext cx="14640550" cy="4634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3050725" y="772475"/>
            <a:ext cx="12201075" cy="3862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1830050" y="4892350"/>
            <a:ext cx="14640550" cy="4634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/>
          <p:nvPr>
            <p:ph idx="2" type="sldImg"/>
          </p:nvPr>
        </p:nvSpPr>
        <p:spPr>
          <a:xfrm>
            <a:off x="3050725" y="772475"/>
            <a:ext cx="12201075" cy="3862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1830050" y="4892350"/>
            <a:ext cx="14640550" cy="4634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3050725" y="772475"/>
            <a:ext cx="12201075" cy="3862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1830050" y="4892350"/>
            <a:ext cx="14640550" cy="4634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p6:notes"/>
          <p:cNvSpPr/>
          <p:nvPr>
            <p:ph idx="2" type="sldImg"/>
          </p:nvPr>
        </p:nvSpPr>
        <p:spPr>
          <a:xfrm>
            <a:off x="3050725" y="772475"/>
            <a:ext cx="12201075" cy="3862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1830050" y="4892350"/>
            <a:ext cx="14640550" cy="4634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7:notes"/>
          <p:cNvSpPr/>
          <p:nvPr>
            <p:ph idx="2" type="sldImg"/>
          </p:nvPr>
        </p:nvSpPr>
        <p:spPr>
          <a:xfrm>
            <a:off x="3050725" y="772475"/>
            <a:ext cx="12201075" cy="3862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/>
          <p:nvPr>
            <p:ph idx="1" type="body"/>
          </p:nvPr>
        </p:nvSpPr>
        <p:spPr>
          <a:xfrm>
            <a:off x="1830050" y="4892350"/>
            <a:ext cx="14640550" cy="4634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8:notes"/>
          <p:cNvSpPr/>
          <p:nvPr>
            <p:ph idx="2" type="sldImg"/>
          </p:nvPr>
        </p:nvSpPr>
        <p:spPr>
          <a:xfrm>
            <a:off x="3050725" y="772475"/>
            <a:ext cx="12201075" cy="3862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5333250" y="3996131"/>
            <a:ext cx="7619365" cy="18713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>
                <a:solidFill>
                  <a:srgbClr val="FFAB4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1" type="ft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0" type="dt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697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1"/>
          <p:cNvSpPr txBox="1"/>
          <p:nvPr>
            <p:ph type="title"/>
          </p:nvPr>
        </p:nvSpPr>
        <p:spPr>
          <a:xfrm>
            <a:off x="1955914" y="1115365"/>
            <a:ext cx="902716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>
                <a:solidFill>
                  <a:srgbClr val="FFAB4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" type="body"/>
          </p:nvPr>
        </p:nvSpPr>
        <p:spPr>
          <a:xfrm>
            <a:off x="9130296" y="3417646"/>
            <a:ext cx="7493000" cy="3585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0" type="dt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2" type="sldNum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697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2"/>
          <p:cNvSpPr txBox="1"/>
          <p:nvPr>
            <p:ph idx="11" type="ft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0" type="dt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7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3"/>
          <p:cNvSpPr txBox="1"/>
          <p:nvPr>
            <p:ph type="title"/>
          </p:nvPr>
        </p:nvSpPr>
        <p:spPr>
          <a:xfrm>
            <a:off x="1955914" y="1115365"/>
            <a:ext cx="902716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>
                <a:solidFill>
                  <a:srgbClr val="FFAB4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1" type="ft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type="title"/>
          </p:nvPr>
        </p:nvSpPr>
        <p:spPr>
          <a:xfrm>
            <a:off x="1955914" y="1115365"/>
            <a:ext cx="902716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>
                <a:solidFill>
                  <a:srgbClr val="FFAB4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0" type="dt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1955914" y="1115365"/>
            <a:ext cx="902716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800" u="none" cap="none" strike="noStrike">
                <a:solidFill>
                  <a:srgbClr val="FFAB4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9130296" y="3417646"/>
            <a:ext cx="7493000" cy="3585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1" type="ft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0" type="dt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" y="88922"/>
            <a:ext cx="18288000" cy="1028697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/>
          <p:cNvSpPr txBox="1"/>
          <p:nvPr>
            <p:ph type="ctrTitle"/>
          </p:nvPr>
        </p:nvSpPr>
        <p:spPr>
          <a:xfrm>
            <a:off x="5333250" y="1263650"/>
            <a:ext cx="8465300" cy="1885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5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Mastering Linked Lists: A Comprehensive Exploration of Data Structures</a:t>
            </a:r>
            <a:endParaRPr sz="405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8460800" y="8460566"/>
            <a:ext cx="8545200" cy="9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E9CDCD"/>
                </a:solidFill>
                <a:latin typeface="Verdana"/>
                <a:ea typeface="Verdana"/>
                <a:cs typeface="Verdana"/>
                <a:sym typeface="Verdana"/>
              </a:rPr>
              <a:t>Prepared by:- Ms.Bhagyashali Kokode</a:t>
            </a:r>
            <a:endParaRPr b="1" i="0" sz="3200" u="none" cap="none" strike="noStrike">
              <a:solidFill>
                <a:srgbClr val="E9CDC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>
            <p:ph type="title"/>
          </p:nvPr>
        </p:nvSpPr>
        <p:spPr>
          <a:xfrm>
            <a:off x="1955914" y="1115365"/>
            <a:ext cx="902716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Introduction to Linked Lists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4" name="Google Shape;5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1486" y="2808643"/>
            <a:ext cx="104775" cy="1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"/>
          <p:cNvSpPr txBox="1"/>
          <p:nvPr/>
        </p:nvSpPr>
        <p:spPr>
          <a:xfrm>
            <a:off x="2355011" y="2614968"/>
            <a:ext cx="4907915" cy="481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Linked Lists </a:t>
            </a:r>
            <a:r>
              <a:rPr b="0" i="0" lang="en-US" sz="2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are a fundamental data structure in computer science. They consist of nodes that store data and pointers to the next node. This presentation will explore their </a:t>
            </a:r>
            <a:r>
              <a:rPr b="1" i="0" lang="en-US" sz="2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characteristics</a:t>
            </a:r>
            <a:r>
              <a:rPr b="0" i="0" lang="en-US" sz="2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i="0" lang="en-US" sz="2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types</a:t>
            </a:r>
            <a:r>
              <a:rPr b="0" i="0" lang="en-US" sz="2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and </a:t>
            </a:r>
            <a:r>
              <a:rPr b="1" i="0" lang="en-US" sz="2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applications </a:t>
            </a:r>
            <a:r>
              <a:rPr b="0" i="0" lang="en-US" sz="2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depth, providing a comprehensive understanding of this essential structure.</a:t>
            </a:r>
            <a:endParaRPr b="0" i="0" sz="2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1968614" y="711326"/>
            <a:ext cx="5187950" cy="28575"/>
          </a:xfrm>
          <a:custGeom>
            <a:rect b="b" l="l" r="r" t="t"/>
            <a:pathLst>
              <a:path extrusionOk="0" h="28575" w="5187950">
                <a:moveTo>
                  <a:pt x="5187632" y="0"/>
                </a:moveTo>
                <a:lnTo>
                  <a:pt x="0" y="0"/>
                </a:lnTo>
                <a:lnTo>
                  <a:pt x="0" y="28575"/>
                </a:lnTo>
                <a:lnTo>
                  <a:pt x="5187632" y="28575"/>
                </a:lnTo>
                <a:lnTo>
                  <a:pt x="5187632" y="0"/>
                </a:lnTo>
                <a:close/>
              </a:path>
            </a:pathLst>
          </a:custGeom>
          <a:solidFill>
            <a:srgbClr val="FFAB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76688" y="2638234"/>
            <a:ext cx="6667499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/>
        </p:nvSpPr>
        <p:spPr>
          <a:xfrm>
            <a:off x="9130296" y="2288082"/>
            <a:ext cx="7557134" cy="5357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 typeface="Arial"/>
              <a:buNone/>
            </a:pPr>
            <a:r>
              <a:rPr b="1" i="0" lang="en-US" sz="3050" u="none" cap="none" strike="noStrike">
                <a:solidFill>
                  <a:srgbClr val="FFAB40"/>
                </a:solidFill>
                <a:latin typeface="Verdana"/>
                <a:ea typeface="Verdana"/>
                <a:cs typeface="Verdana"/>
                <a:sym typeface="Verdana"/>
              </a:rPr>
              <a:t>Understanding Node Structure</a:t>
            </a:r>
            <a:endParaRPr b="0" i="0" sz="305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3050"/>
              <a:buFont typeface="Arial"/>
              <a:buNone/>
            </a:pPr>
            <a:r>
              <a:t/>
            </a:r>
            <a:endParaRPr b="0" i="0" sz="305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508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0"/>
              <a:buFont typeface="Arial"/>
              <a:buNone/>
            </a:pPr>
            <a:r>
              <a:rPr b="0" i="0" lang="en-US" sz="30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Each node in a </a:t>
            </a:r>
            <a:r>
              <a:rPr b="1" i="0" lang="en-US" sz="30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Linked List </a:t>
            </a:r>
            <a:r>
              <a:rPr b="0" i="0" lang="en-US" sz="30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contains two main components: the </a:t>
            </a:r>
            <a:r>
              <a:rPr b="1" i="0" lang="en-US" sz="30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data </a:t>
            </a:r>
            <a:r>
              <a:rPr b="0" i="0" lang="en-US" sz="30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and a pointer to the </a:t>
            </a:r>
            <a:r>
              <a:rPr b="1" i="0" lang="en-US" sz="30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next node</a:t>
            </a:r>
            <a:r>
              <a:rPr b="0" i="0" lang="en-US" sz="30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This structure allows for efﬁcient insertion and deletion operations, making linked lists advantageous over arrays in certain scenarios. Understanding this fundamental structure is critical for mastering linked lists.</a:t>
            </a:r>
            <a:endParaRPr b="0" i="0" sz="305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697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"/>
          <p:cNvSpPr txBox="1"/>
          <p:nvPr>
            <p:ph type="title"/>
          </p:nvPr>
        </p:nvSpPr>
        <p:spPr>
          <a:xfrm>
            <a:off x="9130296" y="2278557"/>
            <a:ext cx="6497320" cy="722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550">
                <a:latin typeface="Verdana"/>
                <a:ea typeface="Verdana"/>
                <a:cs typeface="Verdana"/>
                <a:sym typeface="Verdana"/>
              </a:rPr>
              <a:t>Types of Linked Lists</a:t>
            </a:r>
            <a:endParaRPr sz="455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Google Shape;69;p4"/>
          <p:cNvSpPr txBox="1"/>
          <p:nvPr>
            <p:ph idx="1" type="body"/>
          </p:nvPr>
        </p:nvSpPr>
        <p:spPr>
          <a:xfrm>
            <a:off x="9130296" y="3417646"/>
            <a:ext cx="7493000" cy="3585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There are several types of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Linked Lists</a:t>
            </a:r>
            <a:r>
              <a:rPr lang="en-US"/>
              <a:t>, including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Singly Linked Lists</a:t>
            </a:r>
            <a:r>
              <a:rPr lang="en-US"/>
              <a:t>,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Doubly Linked Lists</a:t>
            </a:r>
            <a:r>
              <a:rPr lang="en-US"/>
              <a:t>, and </a:t>
            </a:r>
            <a:r>
              <a:rPr b="1" lang="en-US">
                <a:latin typeface="Verdana"/>
                <a:ea typeface="Verdana"/>
                <a:cs typeface="Verdana"/>
                <a:sym typeface="Verdana"/>
              </a:rPr>
              <a:t>Circular Linked Lists</a:t>
            </a:r>
            <a:r>
              <a:rPr lang="en-US"/>
              <a:t>. Each type has its own unique characteristics and use cases, affecting how data is stored and accessed.</a:t>
            </a:r>
            <a:endParaRPr/>
          </a:p>
          <a:p>
            <a:pPr indent="0" lvl="0" marL="12700" marR="85852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Knowing these types is essential for effective data management.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697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 txBox="1"/>
          <p:nvPr>
            <p:ph type="title"/>
          </p:nvPr>
        </p:nvSpPr>
        <p:spPr>
          <a:xfrm>
            <a:off x="4702251" y="428904"/>
            <a:ext cx="8822055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50"/>
              <a:t>Operations on Linked Lists</a:t>
            </a:r>
            <a:endParaRPr sz="4850"/>
          </a:p>
        </p:txBody>
      </p:sp>
      <p:pic>
        <p:nvPicPr>
          <p:cNvPr id="76" name="Google Shape;7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1766" y="2131504"/>
            <a:ext cx="114300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5"/>
          <p:cNvSpPr txBox="1"/>
          <p:nvPr/>
        </p:nvSpPr>
        <p:spPr>
          <a:xfrm>
            <a:off x="5113909" y="1937829"/>
            <a:ext cx="8387080" cy="298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ctr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b="0" i="0" lang="en-US" sz="27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Common operations on </a:t>
            </a:r>
            <a:r>
              <a:rPr b="1" i="0" lang="en-US" sz="27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Linked Lists </a:t>
            </a:r>
            <a:r>
              <a:rPr b="0" i="0" lang="en-US" sz="27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include </a:t>
            </a:r>
            <a:r>
              <a:rPr b="1" i="0" lang="en-US" sz="27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insertion</a:t>
            </a:r>
            <a:r>
              <a:rPr b="0" i="0" lang="en-US" sz="27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i="0" lang="en-US" sz="27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deletion</a:t>
            </a:r>
            <a:r>
              <a:rPr b="0" i="0" lang="en-US" sz="27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and </a:t>
            </a:r>
            <a:r>
              <a:rPr b="1" i="0" lang="en-US" sz="27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traversal</a:t>
            </a:r>
            <a:r>
              <a:rPr b="0" i="0" lang="en-US" sz="27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Each operation has its own complexity and performance implications. Understanding how to efﬁciently perform these operations is crucial for leveraging the power of linked lists in algorithm design.</a:t>
            </a:r>
            <a:endParaRPr b="0" i="0" sz="275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8" name="Google Shape;7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8897" y="5269456"/>
            <a:ext cx="10629899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/>
          <p:nvPr>
            <p:ph type="title"/>
          </p:nvPr>
        </p:nvSpPr>
        <p:spPr>
          <a:xfrm>
            <a:off x="1955914" y="1115365"/>
            <a:ext cx="9027160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Applications of Linked Lists</a:t>
            </a:r>
            <a:endParaRPr/>
          </a:p>
        </p:txBody>
      </p:sp>
      <p:sp>
        <p:nvSpPr>
          <p:cNvPr id="84" name="Google Shape;84;p6"/>
          <p:cNvSpPr txBox="1"/>
          <p:nvPr/>
        </p:nvSpPr>
        <p:spPr>
          <a:xfrm>
            <a:off x="1964194" y="2614968"/>
            <a:ext cx="5269230" cy="6098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25450" lvl="0" marL="43751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b="0" i="0" lang="en-US" sz="28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L. </a:t>
            </a:r>
            <a:r>
              <a:rPr b="1" i="0" lang="en-US" sz="28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Linked Lists </a:t>
            </a:r>
            <a:r>
              <a:rPr b="0" i="0" lang="en-US" sz="28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are widely used in various applications such as </a:t>
            </a:r>
            <a:r>
              <a:rPr b="1" i="0" lang="en-US" sz="28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dynamic memory allocation</a:t>
            </a:r>
            <a:r>
              <a:rPr b="0" i="0" lang="en-US" sz="28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i="0" lang="en-US" sz="28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implementing stacks and queues</a:t>
            </a:r>
            <a:r>
              <a:rPr b="0" i="0" lang="en-US" sz="28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and </a:t>
            </a:r>
            <a:r>
              <a:rPr b="1" i="0" lang="en-US" sz="28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graph adjacency representations</a:t>
            </a:r>
            <a:r>
              <a:rPr b="0" i="0" lang="en-US" sz="285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Their ability to grow and shrink dynamically makes them suitable for situations where the size of the data structure is not known in advance.</a:t>
            </a:r>
            <a:endParaRPr b="0" i="0" sz="285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6"/>
          <p:cNvSpPr/>
          <p:nvPr/>
        </p:nvSpPr>
        <p:spPr>
          <a:xfrm>
            <a:off x="1968614" y="711326"/>
            <a:ext cx="5187950" cy="28575"/>
          </a:xfrm>
          <a:custGeom>
            <a:rect b="b" l="l" r="r" t="t"/>
            <a:pathLst>
              <a:path extrusionOk="0" h="28575" w="5187950">
                <a:moveTo>
                  <a:pt x="5187632" y="0"/>
                </a:moveTo>
                <a:lnTo>
                  <a:pt x="0" y="0"/>
                </a:lnTo>
                <a:lnTo>
                  <a:pt x="0" y="28575"/>
                </a:lnTo>
                <a:lnTo>
                  <a:pt x="5187632" y="28575"/>
                </a:lnTo>
                <a:lnTo>
                  <a:pt x="5187632" y="0"/>
                </a:lnTo>
                <a:close/>
              </a:path>
            </a:pathLst>
          </a:custGeom>
          <a:solidFill>
            <a:srgbClr val="FFAB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6688" y="2638234"/>
            <a:ext cx="6667499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/>
          <p:nvPr>
            <p:ph type="title"/>
          </p:nvPr>
        </p:nvSpPr>
        <p:spPr>
          <a:xfrm>
            <a:off x="1955165" y="1075690"/>
            <a:ext cx="4895215" cy="751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92" name="Google Shape;92;p7"/>
          <p:cNvSpPr txBox="1"/>
          <p:nvPr/>
        </p:nvSpPr>
        <p:spPr>
          <a:xfrm>
            <a:off x="8213280" y="719747"/>
            <a:ext cx="7397750" cy="4130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-635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Mastering </a:t>
            </a:r>
            <a:r>
              <a:rPr b="1" i="0" lang="en-US" sz="3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Linked Lists </a:t>
            </a:r>
            <a:r>
              <a:rPr b="0" i="0" lang="en-US" sz="3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is essential for any computer scientist or software developer. Their unique structure and operations provide a solid foundation for understanding more complex data structures. By grasping the concepts presented, you will be better equipped to utilize linked lists effectively in your projects.</a:t>
            </a:r>
            <a:endParaRPr b="0" i="0" sz="3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987664" y="691006"/>
            <a:ext cx="5187950" cy="28575"/>
          </a:xfrm>
          <a:custGeom>
            <a:rect b="b" l="l" r="r" t="t"/>
            <a:pathLst>
              <a:path extrusionOk="0" h="28575" w="5187950">
                <a:moveTo>
                  <a:pt x="5187632" y="0"/>
                </a:moveTo>
                <a:lnTo>
                  <a:pt x="0" y="0"/>
                </a:lnTo>
                <a:lnTo>
                  <a:pt x="0" y="28575"/>
                </a:lnTo>
                <a:lnTo>
                  <a:pt x="5187632" y="28575"/>
                </a:lnTo>
                <a:lnTo>
                  <a:pt x="5187632" y="0"/>
                </a:lnTo>
                <a:close/>
              </a:path>
            </a:pathLst>
          </a:custGeom>
          <a:solidFill>
            <a:srgbClr val="FFAB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8450" y="-31750"/>
            <a:ext cx="18288000" cy="102869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8"/>
          <p:cNvSpPr txBox="1"/>
          <p:nvPr/>
        </p:nvSpPr>
        <p:spPr>
          <a:xfrm>
            <a:off x="1372235" y="2703830"/>
            <a:ext cx="6145530" cy="1120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Thanks!</a:t>
            </a:r>
            <a:endParaRPr b="0" i="0" sz="7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1624037" y="4315040"/>
            <a:ext cx="5187950" cy="28575"/>
          </a:xfrm>
          <a:custGeom>
            <a:rect b="b" l="l" r="r" t="t"/>
            <a:pathLst>
              <a:path extrusionOk="0" h="28575" w="5187950">
                <a:moveTo>
                  <a:pt x="5187632" y="0"/>
                </a:moveTo>
                <a:lnTo>
                  <a:pt x="0" y="0"/>
                </a:lnTo>
                <a:lnTo>
                  <a:pt x="0" y="28575"/>
                </a:lnTo>
                <a:lnTo>
                  <a:pt x="5187632" y="28575"/>
                </a:lnTo>
                <a:lnTo>
                  <a:pt x="5187632" y="0"/>
                </a:lnTo>
                <a:close/>
              </a:path>
            </a:pathLst>
          </a:custGeom>
          <a:solidFill>
            <a:srgbClr val="FFAB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2025-01-02T12:46:36Z</dcterms:created>
  <dc:creator>SUNIT KHATRI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2024-10-24T05:30:00Z</vt:filetime>
  </property>
  <property fmtid="{D5CDD505-2E9C-101B-9397-08002B2CF9AE}" pid="3" name="Creator">
    <vt:lpwstr>Chromium</vt:lpwstr>
  </property>
  <property fmtid="{D5CDD505-2E9C-101B-9397-08002B2CF9AE}" pid="4" name="LastSaved">
    <vt:filetime>2024-10-24T05:30:00Z</vt:filetime>
  </property>
  <property fmtid="{D5CDD505-2E9C-101B-9397-08002B2CF9AE}" pid="5" name="Producer">
    <vt:lpwstr>GPL Ghostscript 10.04.0</vt:lpwstr>
  </property>
  <property fmtid="{D5CDD505-2E9C-101B-9397-08002B2CF9AE}" pid="6" name="KSOProductBuildVer">
    <vt:lpwstr>1033-11.1.0.10976</vt:lpwstr>
  </property>
</Properties>
</file>